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varScale="1">
        <p:scale>
          <a:sx n="73" d="100"/>
          <a:sy n="73" d="100"/>
        </p:scale>
        <p:origin x="-193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38426E-CEFE-45C2-A2CA-726BA770B5EB}" type="datetimeFigureOut">
              <a:rPr lang="en-US" smtClean="0"/>
              <a:t>17-May-20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F978F-ED0C-4B72-8F94-8CAFB8C2D07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38426E-CEFE-45C2-A2CA-726BA770B5EB}" type="datetimeFigureOut">
              <a:rPr lang="en-US" smtClean="0"/>
              <a:t>17-May-20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F978F-ED0C-4B72-8F94-8CAFB8C2D07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38426E-CEFE-45C2-A2CA-726BA770B5EB}" type="datetimeFigureOut">
              <a:rPr lang="en-US" smtClean="0"/>
              <a:t>17-May-20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F978F-ED0C-4B72-8F94-8CAFB8C2D07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38426E-CEFE-45C2-A2CA-726BA770B5EB}" type="datetimeFigureOut">
              <a:rPr lang="en-US" smtClean="0"/>
              <a:t>17-May-20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F978F-ED0C-4B72-8F94-8CAFB8C2D07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38426E-CEFE-45C2-A2CA-726BA770B5EB}" type="datetimeFigureOut">
              <a:rPr lang="en-US" smtClean="0"/>
              <a:t>17-May-20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F978F-ED0C-4B72-8F94-8CAFB8C2D07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38426E-CEFE-45C2-A2CA-726BA770B5EB}" type="datetimeFigureOut">
              <a:rPr lang="en-US" smtClean="0"/>
              <a:t>17-May-20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F978F-ED0C-4B72-8F94-8CAFB8C2D07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38426E-CEFE-45C2-A2CA-726BA770B5EB}" type="datetimeFigureOut">
              <a:rPr lang="en-US" smtClean="0"/>
              <a:t>17-May-20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2F978F-ED0C-4B72-8F94-8CAFB8C2D07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38426E-CEFE-45C2-A2CA-726BA770B5EB}" type="datetimeFigureOut">
              <a:rPr lang="en-US" smtClean="0"/>
              <a:t>17-May-20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2F978F-ED0C-4B72-8F94-8CAFB8C2D07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38426E-CEFE-45C2-A2CA-726BA770B5EB}" type="datetimeFigureOut">
              <a:rPr lang="en-US" smtClean="0"/>
              <a:t>17-May-20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2F978F-ED0C-4B72-8F94-8CAFB8C2D07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38426E-CEFE-45C2-A2CA-726BA770B5EB}" type="datetimeFigureOut">
              <a:rPr lang="en-US" smtClean="0"/>
              <a:t>17-May-20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F978F-ED0C-4B72-8F94-8CAFB8C2D07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38426E-CEFE-45C2-A2CA-726BA770B5EB}" type="datetimeFigureOut">
              <a:rPr lang="en-US" smtClean="0"/>
              <a:t>17-May-20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F978F-ED0C-4B72-8F94-8CAFB8C2D07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38426E-CEFE-45C2-A2CA-726BA770B5EB}" type="datetimeFigureOut">
              <a:rPr lang="en-US" smtClean="0"/>
              <a:t>17-May-20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F978F-ED0C-4B72-8F94-8CAFB8C2D07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fashion-history.lovetoknow.com/image/200906~fashioncollage.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ELEMENTS OF FASHION PROCESS</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FASHION CYCLES</a:t>
            </a:r>
            <a:br>
              <a:rPr lang="en-US" dirty="0" smtClean="0"/>
            </a:br>
            <a:r>
              <a:rPr lang="en-US" dirty="0" smtClean="0"/>
              <a:t>CLASSIFICATION</a:t>
            </a:r>
            <a:endParaRPr lang="en-US" dirty="0"/>
          </a:p>
        </p:txBody>
      </p:sp>
      <p:sp>
        <p:nvSpPr>
          <p:cNvPr id="3" name="Content Placeholder 2"/>
          <p:cNvSpPr>
            <a:spLocks noGrp="1"/>
          </p:cNvSpPr>
          <p:nvPr>
            <p:ph idx="1"/>
          </p:nvPr>
        </p:nvSpPr>
        <p:spPr/>
        <p:txBody>
          <a:bodyPr/>
          <a:lstStyle/>
          <a:p>
            <a:r>
              <a:rPr lang="en-US" dirty="0" smtClean="0"/>
              <a:t>Day.5</a:t>
            </a:r>
          </a:p>
          <a:p>
            <a:endParaRPr lang="en-US" dirty="0"/>
          </a:p>
        </p:txBody>
      </p:sp>
      <p:pic>
        <p:nvPicPr>
          <p:cNvPr id="4" name="Picture 3" descr="Steps of Fashion Cycle "/>
          <p:cNvPicPr/>
          <p:nvPr/>
        </p:nvPicPr>
        <p:blipFill>
          <a:blip r:embed="rId2"/>
          <a:srcRect/>
          <a:stretch>
            <a:fillRect/>
          </a:stretch>
        </p:blipFill>
        <p:spPr bwMode="auto">
          <a:xfrm>
            <a:off x="1717040" y="1951037"/>
            <a:ext cx="5709920" cy="406876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FASHION CYCLES</a:t>
            </a:r>
            <a:br>
              <a:rPr lang="en-US" dirty="0" smtClean="0"/>
            </a:br>
            <a:r>
              <a:rPr lang="en-US" dirty="0" smtClean="0"/>
              <a:t>CLASSIFICATION</a:t>
            </a:r>
            <a:endParaRPr lang="en-US" dirty="0"/>
          </a:p>
        </p:txBody>
      </p:sp>
      <p:sp>
        <p:nvSpPr>
          <p:cNvPr id="3" name="Content Placeholder 2"/>
          <p:cNvSpPr>
            <a:spLocks noGrp="1"/>
          </p:cNvSpPr>
          <p:nvPr>
            <p:ph idx="1"/>
          </p:nvPr>
        </p:nvSpPr>
        <p:spPr/>
        <p:txBody>
          <a:bodyPr/>
          <a:lstStyle/>
          <a:p>
            <a:pPr lvl="0" fontAlgn="base"/>
            <a:r>
              <a:rPr lang="en-US" dirty="0"/>
              <a:t>Introduction</a:t>
            </a:r>
          </a:p>
          <a:p>
            <a:pPr lvl="0" fontAlgn="base"/>
            <a:r>
              <a:rPr lang="en-US" dirty="0"/>
              <a:t>Rise in popularity</a:t>
            </a:r>
          </a:p>
          <a:p>
            <a:pPr fontAlgn="base"/>
            <a:r>
              <a:rPr lang="en-US" dirty="0"/>
              <a:t>Peak of popularity</a:t>
            </a:r>
          </a:p>
          <a:p>
            <a:pPr lvl="0" fontAlgn="base"/>
            <a:r>
              <a:rPr lang="en-US" dirty="0"/>
              <a:t>Decline in popularity</a:t>
            </a:r>
          </a:p>
          <a:p>
            <a:pPr lvl="0" fontAlgn="base"/>
            <a:r>
              <a:rPr lang="en-US" dirty="0"/>
              <a:t>Rejection</a:t>
            </a:r>
          </a:p>
          <a:p>
            <a:pPr lvl="0" fontAlgn="base"/>
            <a:r>
              <a:rPr lang="en-US" dirty="0"/>
              <a:t> </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FASHION THEORIES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Day.6</a:t>
            </a:r>
          </a:p>
          <a:p>
            <a:r>
              <a:rPr lang="en-US" b="1" dirty="0"/>
              <a:t>FASHION THEORIES</a:t>
            </a:r>
            <a:endParaRPr lang="en-US" dirty="0"/>
          </a:p>
          <a:p>
            <a:r>
              <a:rPr lang="en-IN" b="1" dirty="0"/>
              <a:t>Theories</a:t>
            </a:r>
            <a:r>
              <a:rPr lang="en-IN" dirty="0"/>
              <a:t> of </a:t>
            </a:r>
            <a:r>
              <a:rPr lang="en-IN" b="1" dirty="0"/>
              <a:t>fashion</a:t>
            </a:r>
            <a:r>
              <a:rPr lang="en-IN" dirty="0"/>
              <a:t> adoption or distribution are concerned with how </a:t>
            </a:r>
            <a:r>
              <a:rPr lang="en-IN" b="1" dirty="0"/>
              <a:t>fashion</a:t>
            </a:r>
            <a:r>
              <a:rPr lang="en-IN" dirty="0"/>
              <a:t> moves through the various socioeconomic levels of society. There are three primary </a:t>
            </a:r>
            <a:r>
              <a:rPr lang="en-IN" b="1" dirty="0"/>
              <a:t>theories</a:t>
            </a:r>
            <a:r>
              <a:rPr lang="en-IN" dirty="0"/>
              <a:t> of </a:t>
            </a:r>
            <a:r>
              <a:rPr lang="en-IN" b="1" dirty="0"/>
              <a:t>fashion</a:t>
            </a:r>
            <a:r>
              <a:rPr lang="en-IN" dirty="0"/>
              <a:t> adoption: trickle-down, trickle-across and trickle-up.</a:t>
            </a:r>
            <a:endParaRPr lang="en-US" dirty="0"/>
          </a:p>
          <a:p>
            <a:r>
              <a:rPr lang="en-US" b="1" dirty="0"/>
              <a:t>Fashion theories</a:t>
            </a:r>
            <a:r>
              <a:rPr lang="en-US" dirty="0"/>
              <a:t> indicates the process of </a:t>
            </a:r>
            <a:r>
              <a:rPr lang="en-US" b="1" dirty="0"/>
              <a:t>fashion</a:t>
            </a:r>
            <a:r>
              <a:rPr lang="en-US" dirty="0"/>
              <a:t> ideas. The </a:t>
            </a:r>
            <a:r>
              <a:rPr lang="en-US" b="1" dirty="0"/>
              <a:t>theories</a:t>
            </a:r>
            <a:r>
              <a:rPr lang="en-US" dirty="0"/>
              <a:t> explain the </a:t>
            </a:r>
            <a:r>
              <a:rPr lang="en-US" b="1" dirty="0"/>
              <a:t>fashion</a:t>
            </a:r>
            <a:r>
              <a:rPr lang="en-US" dirty="0"/>
              <a:t> trend. It also tells about how </a:t>
            </a:r>
            <a:r>
              <a:rPr lang="en-US" b="1" dirty="0"/>
              <a:t>fashion</a:t>
            </a:r>
            <a:r>
              <a:rPr lang="en-US" dirty="0"/>
              <a:t> moves from one stage to other </a:t>
            </a:r>
            <a:r>
              <a:rPr lang="en-US" dirty="0" smtClean="0"/>
              <a:t>stage</a:t>
            </a:r>
            <a:endParaRPr lang="en-US" dirty="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FASHION THEORIES</a:t>
            </a:r>
            <a:endParaRPr lang="en-US" dirty="0"/>
          </a:p>
        </p:txBody>
      </p:sp>
      <p:pic>
        <p:nvPicPr>
          <p:cNvPr id="4" name="Content Placeholder 3" descr="Fashion collage">
            <a:hlinkClick r:id="rId2" tgtFrame="&quot;_blank&quot;" tooltip="&quot;Fashion collage&quot;"/>
          </p:cNvPr>
          <p:cNvPicPr>
            <a:picLocks noGrp="1"/>
          </p:cNvPicPr>
          <p:nvPr>
            <p:ph idx="1"/>
          </p:nvPr>
        </p:nvPicPr>
        <p:blipFill>
          <a:blip r:embed="rId3"/>
          <a:srcRect/>
          <a:stretch>
            <a:fillRect/>
          </a:stretch>
        </p:blipFill>
        <p:spPr bwMode="auto">
          <a:xfrm>
            <a:off x="2547936" y="2477293"/>
            <a:ext cx="4846320" cy="374904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FASHION THEORIES</a:t>
            </a:r>
            <a:endParaRPr lang="en-US" dirty="0"/>
          </a:p>
        </p:txBody>
      </p:sp>
      <p:sp>
        <p:nvSpPr>
          <p:cNvPr id="3" name="Content Placeholder 2"/>
          <p:cNvSpPr>
            <a:spLocks noGrp="1"/>
          </p:cNvSpPr>
          <p:nvPr>
            <p:ph idx="1"/>
          </p:nvPr>
        </p:nvSpPr>
        <p:spPr/>
        <p:txBody>
          <a:bodyPr/>
          <a:lstStyle/>
          <a:p>
            <a:r>
              <a:rPr lang="en-US" dirty="0" smtClean="0"/>
              <a:t>TRICKLE DOWN</a:t>
            </a:r>
          </a:p>
          <a:p>
            <a:endParaRPr lang="en-US" dirty="0"/>
          </a:p>
          <a:p>
            <a:r>
              <a:rPr lang="en-US" dirty="0" smtClean="0"/>
              <a:t>TRICKLE UP</a:t>
            </a:r>
          </a:p>
          <a:p>
            <a:endParaRPr lang="en-US" dirty="0"/>
          </a:p>
          <a:p>
            <a:r>
              <a:rPr lang="en-US" dirty="0" smtClean="0"/>
              <a:t>TRICKLE ACROSS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FASHION SEASONS</a:t>
            </a:r>
            <a:endParaRPr lang="en-US" dirty="0"/>
          </a:p>
        </p:txBody>
      </p:sp>
      <p:sp>
        <p:nvSpPr>
          <p:cNvPr id="3" name="Content Placeholder 2"/>
          <p:cNvSpPr>
            <a:spLocks noGrp="1"/>
          </p:cNvSpPr>
          <p:nvPr>
            <p:ph idx="1"/>
          </p:nvPr>
        </p:nvSpPr>
        <p:spPr/>
        <p:txBody>
          <a:bodyPr>
            <a:normAutofit fontScale="92500"/>
          </a:bodyPr>
          <a:lstStyle/>
          <a:p>
            <a:r>
              <a:rPr lang="en-US" dirty="0" smtClean="0"/>
              <a:t>Day.7</a:t>
            </a:r>
          </a:p>
          <a:p>
            <a:r>
              <a:rPr lang="en-US" dirty="0" smtClean="0"/>
              <a:t>2 </a:t>
            </a:r>
            <a:r>
              <a:rPr lang="en-US" dirty="0"/>
              <a:t>MAJOR FASHION SEASONS</a:t>
            </a:r>
          </a:p>
          <a:p>
            <a:r>
              <a:rPr lang="en-IN" b="1" dirty="0"/>
              <a:t>Fashion</a:t>
            </a:r>
            <a:r>
              <a:rPr lang="en-IN" dirty="0"/>
              <a:t> is split into four </a:t>
            </a:r>
            <a:r>
              <a:rPr lang="en-IN" b="1" dirty="0"/>
              <a:t>seasons</a:t>
            </a:r>
            <a:r>
              <a:rPr lang="en-IN" dirty="0"/>
              <a:t>. These </a:t>
            </a:r>
            <a:r>
              <a:rPr lang="en-IN" b="1" dirty="0"/>
              <a:t>seasons</a:t>
            </a:r>
            <a:r>
              <a:rPr lang="en-IN" dirty="0"/>
              <a:t> are Spring/Summer, Fall/Winter, Resort and Pre-Fall. The two </a:t>
            </a:r>
            <a:r>
              <a:rPr lang="en-IN" b="1" dirty="0"/>
              <a:t>major seasons</a:t>
            </a:r>
            <a:r>
              <a:rPr lang="en-IN" dirty="0"/>
              <a:t>, however, are Spring/Summer and Fall/Winter. Spring/Summer starts in January and runs until around June, and Fall/Winter goes from July to December.</a:t>
            </a:r>
            <a:endParaRPr lang="en-US" dirty="0"/>
          </a:p>
          <a:p>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SPRING/SUMMER</a:t>
            </a:r>
            <a:endParaRPr lang="en-US" dirty="0"/>
          </a:p>
        </p:txBody>
      </p:sp>
      <p:pic>
        <p:nvPicPr>
          <p:cNvPr id="4" name="Content Placeholder 3" descr="5 hottest fashion trends for Spring/Summer 2018 - Friday Magazine"/>
          <p:cNvPicPr>
            <a:picLocks noGrp="1"/>
          </p:cNvPicPr>
          <p:nvPr>
            <p:ph idx="1"/>
          </p:nvPr>
        </p:nvPicPr>
        <p:blipFill>
          <a:blip r:embed="rId2"/>
          <a:srcRect/>
          <a:stretch>
            <a:fillRect/>
          </a:stretch>
        </p:blipFill>
        <p:spPr bwMode="auto">
          <a:xfrm>
            <a:off x="547096" y="1600200"/>
            <a:ext cx="8049807" cy="452596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FALL/WINTER   </a:t>
            </a:r>
            <a:endParaRPr lang="en-US" dirty="0"/>
          </a:p>
        </p:txBody>
      </p:sp>
      <p:pic>
        <p:nvPicPr>
          <p:cNvPr id="4" name="Content Placeholder 3" descr="10 MENS FASHION TRENDS FOR FALL &amp; WINTER (2018) + Style Hacks ..."/>
          <p:cNvPicPr>
            <a:picLocks noGrp="1"/>
          </p:cNvPicPr>
          <p:nvPr>
            <p:ph idx="1"/>
          </p:nvPr>
        </p:nvPicPr>
        <p:blipFill>
          <a:blip r:embed="rId2"/>
          <a:srcRect/>
          <a:stretch>
            <a:fillRect/>
          </a:stretch>
        </p:blipFill>
        <p:spPr bwMode="auto">
          <a:xfrm>
            <a:off x="548922" y="1600200"/>
            <a:ext cx="8046156" cy="452596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FALL/WINTER</a:t>
            </a:r>
            <a:endParaRPr lang="en-US" dirty="0"/>
          </a:p>
        </p:txBody>
      </p:sp>
      <p:pic>
        <p:nvPicPr>
          <p:cNvPr id="4" name="Content Placeholder 3" descr="Top 17 Fashion Trends to Follow this Fall/Winter 2017-2018 ..."/>
          <p:cNvPicPr>
            <a:picLocks noGrp="1"/>
          </p:cNvPicPr>
          <p:nvPr>
            <p:ph idx="1"/>
          </p:nvPr>
        </p:nvPicPr>
        <p:blipFill>
          <a:blip r:embed="rId2"/>
          <a:srcRect/>
          <a:stretch>
            <a:fillRect/>
          </a:stretch>
        </p:blipFill>
        <p:spPr bwMode="auto">
          <a:xfrm>
            <a:off x="670308" y="1600200"/>
            <a:ext cx="7803384" cy="452596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FASHION LEADERS</a:t>
            </a:r>
            <a:endParaRPr lang="en-US" dirty="0"/>
          </a:p>
        </p:txBody>
      </p:sp>
      <p:sp>
        <p:nvSpPr>
          <p:cNvPr id="3" name="Content Placeholder 2"/>
          <p:cNvSpPr>
            <a:spLocks noGrp="1"/>
          </p:cNvSpPr>
          <p:nvPr>
            <p:ph idx="1"/>
          </p:nvPr>
        </p:nvSpPr>
        <p:spPr/>
        <p:txBody>
          <a:bodyPr>
            <a:normAutofit fontScale="92500"/>
          </a:bodyPr>
          <a:lstStyle/>
          <a:p>
            <a:r>
              <a:rPr lang="en-US" dirty="0" smtClean="0"/>
              <a:t>Day.8</a:t>
            </a:r>
          </a:p>
          <a:p>
            <a:r>
              <a:rPr lang="en-US" b="1" dirty="0"/>
              <a:t>Fashion leaders are people who are influential in fashion. There are two main dimensions that can be seen in fashion leadership: fashion innovativeness and fashion opinion leadership. Fashion leaders are generally people who are genuinely interested in fashion for themselves and do not merely wear clothes to set trends for others.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FASHION PROCESS</a:t>
            </a:r>
            <a:endParaRPr lang="en-US" dirty="0"/>
          </a:p>
        </p:txBody>
      </p:sp>
      <p:pic>
        <p:nvPicPr>
          <p:cNvPr id="4" name="Content Placeholder 3" descr="Jill Hyndman, Design process"/>
          <p:cNvPicPr>
            <a:picLocks noGrp="1"/>
          </p:cNvPicPr>
          <p:nvPr>
            <p:ph idx="1"/>
          </p:nvPr>
        </p:nvPicPr>
        <p:blipFill>
          <a:blip r:embed="rId2"/>
          <a:srcRect/>
          <a:stretch>
            <a:fillRect/>
          </a:stretch>
        </p:blipFill>
        <p:spPr bwMode="auto">
          <a:xfrm>
            <a:off x="665994" y="1600200"/>
            <a:ext cx="7812012" cy="452596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FASHION VICTIMS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Day.9</a:t>
            </a:r>
          </a:p>
          <a:p>
            <a:r>
              <a:rPr lang="en-US" b="1" dirty="0"/>
              <a:t>A fashion victim is a person who does not dress in a way that is flattering to her. This can be because she does not pay attention to fashion and, therefore, wears old-fashioned or out-dated styles. It can also be because she doesn’t understand what works for her body type and lifestyle and ends up dressing in unflattering clothes. It might also be because she follows every fashion trend indiscriminately, without regard to whether the trend is sensible for her lifestyle or even attractive on her. Regardless of the cause, a fashion victim’s attire and appearance are unattractive, inappropriate, or both.</a:t>
            </a:r>
            <a:endParaRPr lang="en-US" dirty="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FASHION FOLLOWERS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Day.10</a:t>
            </a:r>
          </a:p>
          <a:p>
            <a:r>
              <a:rPr lang="en-US" dirty="0"/>
              <a:t>4 REASONS TO BECOME FASHION FOLLOWERS</a:t>
            </a:r>
          </a:p>
          <a:p>
            <a:r>
              <a:rPr lang="en-US" dirty="0"/>
              <a:t>	</a:t>
            </a:r>
          </a:p>
          <a:p>
            <a:r>
              <a:rPr lang="en-US" dirty="0"/>
              <a:t>The </a:t>
            </a:r>
            <a:r>
              <a:rPr lang="en-US" b="1" dirty="0"/>
              <a:t>fashion follower</a:t>
            </a:r>
            <a:r>
              <a:rPr lang="en-US" dirty="0"/>
              <a:t> is someone who regularly reads </a:t>
            </a:r>
            <a:r>
              <a:rPr lang="en-US" b="1" dirty="0"/>
              <a:t>fashion</a:t>
            </a:r>
            <a:r>
              <a:rPr lang="en-US" dirty="0"/>
              <a:t> magazines and checks trends online. He or she is keen to be seen in the latest looks and will often purchase new pieces as they hit the stores. They like to be the one who is ahead of the </a:t>
            </a:r>
            <a:r>
              <a:rPr lang="en-US" b="1" dirty="0"/>
              <a:t>fashion</a:t>
            </a:r>
            <a:r>
              <a:rPr lang="en-US" dirty="0"/>
              <a:t> game, probably wearing new styles before anyone else.</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Day.11</a:t>
            </a:r>
          </a:p>
          <a:p>
            <a:r>
              <a:rPr lang="en-US" dirty="0" err="1"/>
              <a:t>TERMINOLOGIEveryday</a:t>
            </a:r>
            <a:r>
              <a:rPr lang="en-US" dirty="0"/>
              <a:t> we come across </a:t>
            </a:r>
            <a:r>
              <a:rPr lang="en-US" dirty="0" err="1"/>
              <a:t>galla</a:t>
            </a:r>
            <a:r>
              <a:rPr lang="en-US" dirty="0"/>
              <a:t> of terms related to fashion trade, some we know and some we don’t. We have listed down here the terminologies of fashion and their explanation.</a:t>
            </a:r>
          </a:p>
          <a:p>
            <a:r>
              <a:rPr lang="en-US" dirty="0" smtClean="0"/>
              <a:t>Ex:</a:t>
            </a:r>
            <a:r>
              <a:rPr lang="en-US" b="1" dirty="0"/>
              <a:t>1.Clothes</a:t>
            </a:r>
            <a:r>
              <a:rPr lang="en-US" dirty="0"/>
              <a:t> :- It is a collective term for all items of apparel worn by men, women &amp; children</a:t>
            </a:r>
          </a:p>
          <a:p>
            <a:r>
              <a:rPr lang="en-US" b="1" dirty="0"/>
              <a:t>2.Costumes</a:t>
            </a:r>
            <a:r>
              <a:rPr lang="en-US" dirty="0"/>
              <a:t>:- The term </a:t>
            </a:r>
            <a:r>
              <a:rPr lang="en-US" b="1" dirty="0"/>
              <a:t>costume</a:t>
            </a:r>
            <a:r>
              <a:rPr lang="en-US" dirty="0"/>
              <a:t> can refer to wardrobe or dress of a certain period in history, people or class.</a:t>
            </a:r>
            <a:endParaRPr lang="en-US"/>
          </a:p>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FASHION ORIGIN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Day.1</a:t>
            </a:r>
          </a:p>
          <a:p>
            <a:r>
              <a:rPr lang="en-IN" dirty="0"/>
              <a:t> designing can be loosely defined as 'the art of creating fashionable apparel'. The </a:t>
            </a:r>
            <a:r>
              <a:rPr lang="en-IN" b="1" dirty="0"/>
              <a:t>origin</a:t>
            </a:r>
            <a:r>
              <a:rPr lang="en-IN" dirty="0"/>
              <a:t> of </a:t>
            </a:r>
            <a:r>
              <a:rPr lang="en-IN" b="1" dirty="0"/>
              <a:t>fashion</a:t>
            </a:r>
            <a:r>
              <a:rPr lang="en-IN" dirty="0"/>
              <a:t> designing dates as far back as 1826. Charles Frederick Worth is believed to be the first </a:t>
            </a:r>
            <a:r>
              <a:rPr lang="en-IN" b="1" dirty="0"/>
              <a:t>fashion</a:t>
            </a:r>
            <a:r>
              <a:rPr lang="en-IN" dirty="0"/>
              <a:t> designer in the world, from 1826 to 1895. Charles, who was earlier a draper, set up a </a:t>
            </a:r>
            <a:r>
              <a:rPr lang="en-IN" b="1" dirty="0"/>
              <a:t>fashion</a:t>
            </a:r>
            <a:r>
              <a:rPr lang="en-IN" dirty="0"/>
              <a:t> house in Paris. </a:t>
            </a:r>
            <a:endParaRPr lang="en-US" dirty="0"/>
          </a:p>
          <a:p>
            <a:r>
              <a:rPr lang="en-US" dirty="0"/>
              <a:t>The history of fashion design and the development of the fashion industry began in the </a:t>
            </a:r>
            <a:r>
              <a:rPr lang="en-US" b="1" dirty="0"/>
              <a:t>19th</a:t>
            </a:r>
            <a:r>
              <a:rPr lang="en-US" dirty="0"/>
              <a:t> century, when Charles Frederick Worth sewed his label into the garments he created. Before becoming successful, Charles Frederick was a draper in Paris.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FASHION ORIGIN</a:t>
            </a:r>
            <a:endParaRPr lang="en-US" dirty="0"/>
          </a:p>
        </p:txBody>
      </p:sp>
      <p:sp>
        <p:nvSpPr>
          <p:cNvPr id="3" name="Content Placeholder 2"/>
          <p:cNvSpPr>
            <a:spLocks noGrp="1"/>
          </p:cNvSpPr>
          <p:nvPr>
            <p:ph idx="1"/>
          </p:nvPr>
        </p:nvSpPr>
        <p:spPr/>
        <p:txBody>
          <a:bodyPr>
            <a:normAutofit/>
          </a:bodyPr>
          <a:lstStyle/>
          <a:p>
            <a:r>
              <a:rPr lang="en-IN" dirty="0"/>
              <a:t> </a:t>
            </a:r>
            <a:endParaRPr lang="en-US" dirty="0"/>
          </a:p>
        </p:txBody>
      </p:sp>
      <p:pic>
        <p:nvPicPr>
          <p:cNvPr id="4" name="Picture 3" descr="Fashion in ancient Greek "/>
          <p:cNvPicPr/>
          <p:nvPr/>
        </p:nvPicPr>
        <p:blipFill>
          <a:blip r:embed="rId2"/>
          <a:srcRect/>
          <a:stretch>
            <a:fillRect/>
          </a:stretch>
        </p:blipFill>
        <p:spPr bwMode="auto">
          <a:xfrm>
            <a:off x="2190432" y="1807527"/>
            <a:ext cx="4763135" cy="324294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FASHION EVOLUTION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Day.2</a:t>
            </a:r>
          </a:p>
          <a:p>
            <a:r>
              <a:rPr lang="en-IN" dirty="0"/>
              <a:t>Over Seventy Years of </a:t>
            </a:r>
            <a:r>
              <a:rPr lang="en-IN" b="1" dirty="0"/>
              <a:t>Fashion</a:t>
            </a:r>
            <a:r>
              <a:rPr lang="en-IN" dirty="0"/>
              <a:t> History - How </a:t>
            </a:r>
            <a:r>
              <a:rPr lang="en-IN" b="1" dirty="0"/>
              <a:t>Fashions</a:t>
            </a:r>
            <a:r>
              <a:rPr lang="en-IN" dirty="0"/>
              <a:t> Have Changed Since the 1920s. ... From the 1920s to the 1990s, popular </a:t>
            </a:r>
            <a:r>
              <a:rPr lang="en-IN" b="1" dirty="0"/>
              <a:t>fashions</a:t>
            </a:r>
            <a:r>
              <a:rPr lang="en-IN" dirty="0"/>
              <a:t> reflected the mood of each decade and showcased changes in society as the styles of </a:t>
            </a:r>
            <a:r>
              <a:rPr lang="en-IN" b="1" dirty="0"/>
              <a:t>clothing</a:t>
            </a:r>
            <a:r>
              <a:rPr lang="en-IN" dirty="0"/>
              <a:t> and accessories </a:t>
            </a:r>
            <a:r>
              <a:rPr lang="en-IN" b="1" dirty="0"/>
              <a:t>evolved</a:t>
            </a:r>
            <a:r>
              <a:rPr lang="en-IN" dirty="0"/>
              <a:t> with the times. </a:t>
            </a:r>
            <a:endParaRPr lang="en-US" dirty="0"/>
          </a:p>
          <a:p>
            <a:r>
              <a:rPr lang="en-IN" b="1" dirty="0"/>
              <a:t>Fashion designing has evolved into a full-fledged industry today. ... It was he who started the tradition of fashion houses and telling his customers what kind of clothing would suit them. During this period, a number of design houses began to hire the services of artists to develop patterns for garments.</a:t>
            </a:r>
            <a:endParaRPr lang="en-US" b="1"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FASHION EVOLUTION</a:t>
            </a:r>
            <a:endParaRPr lang="en-US" dirty="0"/>
          </a:p>
        </p:txBody>
      </p:sp>
      <p:pic>
        <p:nvPicPr>
          <p:cNvPr id="4" name="Content Placeholder 3" descr="https://sewguide.com/wp-content/uploads/2019/06/evolution-of-fashion2.jpg"/>
          <p:cNvPicPr>
            <a:picLocks noGrp="1"/>
          </p:cNvPicPr>
          <p:nvPr>
            <p:ph idx="1"/>
          </p:nvPr>
        </p:nvPicPr>
        <p:blipFill>
          <a:blip r:embed="rId2"/>
          <a:srcRect/>
          <a:stretch>
            <a:fillRect/>
          </a:stretch>
        </p:blipFill>
        <p:spPr bwMode="auto">
          <a:xfrm>
            <a:off x="1524000" y="1710531"/>
            <a:ext cx="6096000" cy="43053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FASHION EVOLUTION IN INDIA</a:t>
            </a:r>
            <a:endParaRPr lang="en-US" dirty="0"/>
          </a:p>
        </p:txBody>
      </p:sp>
      <p:sp>
        <p:nvSpPr>
          <p:cNvPr id="3" name="Content Placeholder 2"/>
          <p:cNvSpPr>
            <a:spLocks noGrp="1"/>
          </p:cNvSpPr>
          <p:nvPr>
            <p:ph idx="1"/>
          </p:nvPr>
        </p:nvSpPr>
        <p:spPr/>
        <p:txBody>
          <a:bodyPr/>
          <a:lstStyle/>
          <a:p>
            <a:r>
              <a:rPr lang="en-US" dirty="0" smtClean="0"/>
              <a:t>Day.3</a:t>
            </a:r>
          </a:p>
          <a:p>
            <a:r>
              <a:rPr lang="en-IN" dirty="0"/>
              <a:t>The </a:t>
            </a:r>
            <a:r>
              <a:rPr lang="en-IN" b="1" dirty="0"/>
              <a:t>history</a:t>
            </a:r>
            <a:r>
              <a:rPr lang="en-IN" dirty="0"/>
              <a:t> of clothing in </a:t>
            </a:r>
            <a:r>
              <a:rPr lang="en-IN" b="1" dirty="0"/>
              <a:t>India</a:t>
            </a:r>
            <a:r>
              <a:rPr lang="en-IN" dirty="0"/>
              <a:t> dates back to ancient times, yet </a:t>
            </a:r>
            <a:r>
              <a:rPr lang="en-IN" b="1" dirty="0"/>
              <a:t>fashion</a:t>
            </a:r>
            <a:r>
              <a:rPr lang="en-IN" dirty="0"/>
              <a:t> is a new industry, as it was the traditional </a:t>
            </a:r>
            <a:r>
              <a:rPr lang="en-IN" b="1" dirty="0"/>
              <a:t>Indian</a:t>
            </a:r>
            <a:r>
              <a:rPr lang="en-IN" dirty="0"/>
              <a:t> clothing with regional variations, be it the sari, </a:t>
            </a:r>
            <a:r>
              <a:rPr lang="en-IN" dirty="0" err="1"/>
              <a:t>ghagra</a:t>
            </a:r>
            <a:r>
              <a:rPr lang="en-IN" dirty="0"/>
              <a:t> </a:t>
            </a:r>
            <a:r>
              <a:rPr lang="en-IN" dirty="0" err="1"/>
              <a:t>choli</a:t>
            </a:r>
            <a:r>
              <a:rPr lang="en-IN" dirty="0"/>
              <a:t> or dhoti, that remained popular until the early decades of post-independence </a:t>
            </a:r>
            <a:r>
              <a:rPr lang="en-IN" b="1" dirty="0"/>
              <a:t>India</a:t>
            </a:r>
            <a:r>
              <a:rPr lang="en-IN" dirty="0"/>
              <a:t>.</a:t>
            </a:r>
            <a:endParaRPr lang="en-US"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dirty="0" smtClean="0"/>
              <a:t>FASHION EVOLUTION IN INDIA</a:t>
            </a:r>
            <a:endParaRPr lang="en-US" dirty="0"/>
          </a:p>
        </p:txBody>
      </p:sp>
      <p:sp>
        <p:nvSpPr>
          <p:cNvPr id="3" name="Content Placeholder 2"/>
          <p:cNvSpPr>
            <a:spLocks noGrp="1"/>
          </p:cNvSpPr>
          <p:nvPr>
            <p:ph idx="1"/>
          </p:nvPr>
        </p:nvSpPr>
        <p:spPr/>
        <p:txBody>
          <a:bodyPr/>
          <a:lstStyle/>
          <a:p>
            <a:r>
              <a:rPr lang="en-US" dirty="0" smtClean="0"/>
              <a:t>BRITISH </a:t>
            </a:r>
            <a:r>
              <a:rPr lang="en-US" dirty="0" err="1" smtClean="0"/>
              <a:t>RAJ:the</a:t>
            </a:r>
            <a:r>
              <a:rPr lang="en-US" dirty="0" smtClean="0"/>
              <a:t> advent of </a:t>
            </a:r>
            <a:r>
              <a:rPr lang="en-US" dirty="0" err="1" smtClean="0"/>
              <a:t>british</a:t>
            </a:r>
            <a:r>
              <a:rPr lang="en-US" dirty="0" smtClean="0"/>
              <a:t> raj in </a:t>
            </a:r>
            <a:r>
              <a:rPr lang="en-US" dirty="0" err="1" smtClean="0"/>
              <a:t>india</a:t>
            </a:r>
            <a:r>
              <a:rPr lang="en-US" dirty="0" smtClean="0"/>
              <a:t> encouraged the </a:t>
            </a:r>
            <a:r>
              <a:rPr lang="en-US" dirty="0" err="1" smtClean="0"/>
              <a:t>british</a:t>
            </a:r>
            <a:r>
              <a:rPr lang="en-US" dirty="0" smtClean="0"/>
              <a:t> cloth in </a:t>
            </a:r>
            <a:r>
              <a:rPr lang="en-US" dirty="0" err="1" smtClean="0"/>
              <a:t>india</a:t>
            </a:r>
            <a:endParaRPr lang="en-US" dirty="0" smtClean="0"/>
          </a:p>
          <a:p>
            <a:endParaRPr lang="en-US" dirty="0"/>
          </a:p>
        </p:txBody>
      </p:sp>
      <p:pic>
        <p:nvPicPr>
          <p:cNvPr id="4" name="Picture 3" descr="Fashion scene in Ancient Civilization"/>
          <p:cNvPicPr/>
          <p:nvPr/>
        </p:nvPicPr>
        <p:blipFill>
          <a:blip r:embed="rId2"/>
          <a:srcRect/>
          <a:stretch>
            <a:fillRect/>
          </a:stretch>
        </p:blipFill>
        <p:spPr bwMode="auto">
          <a:xfrm>
            <a:off x="2209800" y="2514600"/>
            <a:ext cx="3474720" cy="338328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FASHION CYCLES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Day.4</a:t>
            </a:r>
          </a:p>
          <a:p>
            <a:r>
              <a:rPr lang="en-US" b="1" dirty="0"/>
              <a:t>Fashion cycle</a:t>
            </a:r>
            <a:r>
              <a:rPr lang="en-US" dirty="0"/>
              <a:t> – a period of time or life span during which the </a:t>
            </a:r>
            <a:r>
              <a:rPr lang="en-US" b="1" dirty="0"/>
              <a:t>fashion</a:t>
            </a:r>
            <a:r>
              <a:rPr lang="en-US" dirty="0"/>
              <a:t> exists, moving through the five stages from introduction through obsolescence. When a customer purchases and wears a certain style, that style is considered accepted. The acceptance leads to the style becoming a </a:t>
            </a:r>
            <a:r>
              <a:rPr lang="en-US" b="1" dirty="0"/>
              <a:t>fashion</a:t>
            </a:r>
            <a:endParaRPr lang="en-US" dirty="0"/>
          </a:p>
          <a:p>
            <a:r>
              <a:rPr lang="en-US" dirty="0"/>
              <a:t>Conventional wisdom in the </a:t>
            </a:r>
            <a:r>
              <a:rPr lang="en-US" b="1" dirty="0"/>
              <a:t>fashion</a:t>
            </a:r>
            <a:r>
              <a:rPr lang="en-US" dirty="0"/>
              <a:t> industry declares that trends </a:t>
            </a:r>
            <a:r>
              <a:rPr lang="en-US" b="1" dirty="0"/>
              <a:t>cycle</a:t>
            </a:r>
            <a:r>
              <a:rPr lang="en-US" dirty="0"/>
              <a:t> every 20 years. This </a:t>
            </a:r>
            <a:r>
              <a:rPr lang="en-US" b="1" dirty="0"/>
              <a:t>cycle</a:t>
            </a:r>
            <a:r>
              <a:rPr lang="en-US" dirty="0"/>
              <a:t>, however, is now an imprecise and fairly useless measure of trends. Social media has placed a spotlight on </a:t>
            </a:r>
            <a:r>
              <a:rPr lang="en-US" b="1" dirty="0"/>
              <a:t>fashion</a:t>
            </a:r>
            <a:r>
              <a:rPr lang="en-US" dirty="0"/>
              <a:t> around the world, proving that styles from every decade now have a place in the average person's wardrobe.</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313</Words>
  <Application>Microsoft Office PowerPoint</Application>
  <PresentationFormat>On-screen Show (4:3)</PresentationFormat>
  <Paragraphs>66</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ELEMENTS OF FASHION PROCESS</vt:lpstr>
      <vt:lpstr>ELEMENTS OF FASHION PROCESS</vt:lpstr>
      <vt:lpstr>FASHION ORIGIN</vt:lpstr>
      <vt:lpstr>FASHION ORIGIN</vt:lpstr>
      <vt:lpstr>FASHION EVOLUTION</vt:lpstr>
      <vt:lpstr>FASHION EVOLUTION</vt:lpstr>
      <vt:lpstr>FASHION EVOLUTION IN INDIA</vt:lpstr>
      <vt:lpstr>FASHION EVOLUTION IN INDIA</vt:lpstr>
      <vt:lpstr>FASHION CYCLES</vt:lpstr>
      <vt:lpstr>FASHION CYCLES CLASSIFICATION</vt:lpstr>
      <vt:lpstr>FASHION CYCLES CLASSIFICATION</vt:lpstr>
      <vt:lpstr>FASHION THEORIES</vt:lpstr>
      <vt:lpstr>FASHION THEORIES</vt:lpstr>
      <vt:lpstr>FASHION THEORIES</vt:lpstr>
      <vt:lpstr>MAJOR FASHION SEASONS</vt:lpstr>
      <vt:lpstr>SPRING/SUMMER</vt:lpstr>
      <vt:lpstr>FALL/WINTER   </vt:lpstr>
      <vt:lpstr>FALL/WINTER</vt:lpstr>
      <vt:lpstr>FASHION LEADERS</vt:lpstr>
      <vt:lpstr>FASHION VICTIMS</vt:lpstr>
      <vt:lpstr>FASHION FOLLOWERS</vt:lpstr>
      <vt:lpstr>TERMINOLOGIES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ELEMENTS OF FASHION PROCESS</dc:title>
  <dc:creator>Relix</dc:creator>
  <cp:lastModifiedBy>Relix</cp:lastModifiedBy>
  <cp:revision>33</cp:revision>
  <dcterms:created xsi:type="dcterms:W3CDTF">2020-05-17T05:27:27Z</dcterms:created>
  <dcterms:modified xsi:type="dcterms:W3CDTF">2020-05-17T06:50:14Z</dcterms:modified>
</cp:coreProperties>
</file>